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2"/>
  </p:notesMasterIdLst>
  <p:sldIdLst>
    <p:sldId id="287" r:id="rId2"/>
    <p:sldId id="258" r:id="rId3"/>
    <p:sldId id="257" r:id="rId4"/>
    <p:sldId id="259" r:id="rId5"/>
    <p:sldId id="260" r:id="rId6"/>
    <p:sldId id="261" r:id="rId7"/>
    <p:sldId id="262" r:id="rId8"/>
    <p:sldId id="266" r:id="rId9"/>
    <p:sldId id="264" r:id="rId10"/>
    <p:sldId id="267" r:id="rId1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ExtraBold" panose="00000900000000000000" pitchFamily="2" charset="0"/>
      <p:bold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7EC051-A8B0-4C95-92AA-4DE06D3502D6}">
  <a:tblStyle styleId="{467EC051-A8B0-4C95-92AA-4DE06D3502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N\S&#244;&#777;%20la&#768;m%20vi&#234;&#803;c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vi-VN">
                <a:latin typeface="+mj-lt"/>
              </a:rPr>
              <a:t>Quy mô ngành game toàn cầu đến tháng 11.2022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vi-V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AE-425B-BEFE-D48812F41D4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3AE-425B-BEFE-D48812F41D43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Trang_tính1!$A$2:$B$2</c:f>
              <c:strCache>
                <c:ptCount val="2"/>
                <c:pt idx="0">
                  <c:v>PC &amp; Console Gaming</c:v>
                </c:pt>
                <c:pt idx="1">
                  <c:v>Mobile Gaming</c:v>
                </c:pt>
              </c:strCache>
            </c:strRef>
          </c:cat>
          <c:val>
            <c:numRef>
              <c:f>Trang_tính1!$A$3:$B$3</c:f>
              <c:numCache>
                <c:formatCode>General</c:formatCode>
                <c:ptCount val="2"/>
                <c:pt idx="0">
                  <c:v>92.3</c:v>
                </c:pt>
                <c:pt idx="1">
                  <c:v>92.100000000000009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AE-425B-BEFE-D48812F41D4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1587139107611544"/>
          <c:y val="0.46706401283172938"/>
          <c:w val="0.33968416447944005"/>
          <c:h val="0.29920530766987458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vi-V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vi-V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7f9262ee2f_0_26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7f9262ee2f_0_26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5031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8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êu đề 2">
            <a:extLst>
              <a:ext uri="{FF2B5EF4-FFF2-40B4-BE49-F238E27FC236}">
                <a16:creationId xmlns:a16="http://schemas.microsoft.com/office/drawing/2014/main" id="{18BAC01B-AD79-992D-CB91-10F51A731D3F}"/>
              </a:ext>
            </a:extLst>
          </p:cNvPr>
          <p:cNvSpPr txBox="1">
            <a:spLocks/>
          </p:cNvSpPr>
          <p:nvPr/>
        </p:nvSpPr>
        <p:spPr>
          <a:xfrm>
            <a:off x="1975764" y="631597"/>
            <a:ext cx="5192462" cy="801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vi-VN" b="1" dirty="0">
                <a:solidFill>
                  <a:schemeClr val="bg1"/>
                </a:solidFill>
                <a:latin typeface="+mj-lt"/>
              </a:rPr>
              <a:t>ĐỒ ÁN TỐT NGHIỆP</a:t>
            </a:r>
            <a:br>
              <a:rPr lang="vi-VN" sz="2800" dirty="0">
                <a:solidFill>
                  <a:schemeClr val="bg1"/>
                </a:solidFill>
                <a:latin typeface="+mj-lt"/>
              </a:rPr>
            </a:br>
            <a:r>
              <a:rPr lang="vi-VN" sz="2000" dirty="0">
                <a:solidFill>
                  <a:schemeClr val="bg1"/>
                </a:solidFill>
                <a:latin typeface="+mj-lt"/>
              </a:rPr>
              <a:t>NGÀNH CÔNG NGHỆ THÔNG TIN</a:t>
            </a:r>
            <a:endParaRPr lang="vi-VN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image8.png">
            <a:extLst>
              <a:ext uri="{FF2B5EF4-FFF2-40B4-BE49-F238E27FC236}">
                <a16:creationId xmlns:a16="http://schemas.microsoft.com/office/drawing/2014/main" id="{74D4B04D-907D-DD83-442B-1B806819195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144540" y="0"/>
            <a:ext cx="999460" cy="956930"/>
          </a:xfrm>
          <a:prstGeom prst="rect">
            <a:avLst/>
          </a:prstGeom>
          <a:ln/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E8BB0BD6-6E5D-FF4E-C52E-3960E418CAFA}"/>
              </a:ext>
            </a:extLst>
          </p:cNvPr>
          <p:cNvSpPr txBox="1"/>
          <p:nvPr/>
        </p:nvSpPr>
        <p:spPr>
          <a:xfrm>
            <a:off x="1086814" y="1824749"/>
            <a:ext cx="6970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 dirty="0">
                <a:solidFill>
                  <a:schemeClr val="bg1"/>
                </a:solidFill>
                <a:latin typeface="+mj-lt"/>
              </a:rPr>
              <a:t>ĐỀ TÀI: XÂY DỰNG ỨNG DỤNG GAME 2D SWORD HUNTER BẰNG UNITY</a:t>
            </a:r>
            <a:endParaRPr lang="vi-VN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AC4018BF-2A69-31BE-4926-D09AB6C54B28}"/>
              </a:ext>
            </a:extLst>
          </p:cNvPr>
          <p:cNvSpPr txBox="1"/>
          <p:nvPr/>
        </p:nvSpPr>
        <p:spPr>
          <a:xfrm>
            <a:off x="2130136" y="3170294"/>
            <a:ext cx="5442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tabLst>
                <a:tab pos="2690813" algn="l"/>
              </a:tabLst>
            </a:pPr>
            <a:r>
              <a:rPr lang="vi-VN" sz="2000" dirty="0">
                <a:solidFill>
                  <a:schemeClr val="tx2"/>
                </a:solidFill>
                <a:latin typeface="+mj-lt"/>
              </a:rPr>
              <a:t>Giảng viên hướng dẫn	: </a:t>
            </a:r>
            <a:r>
              <a:rPr lang="vi-VN" sz="2000" dirty="0" err="1">
                <a:solidFill>
                  <a:schemeClr val="tx2"/>
                </a:solidFill>
                <a:latin typeface="+mj-lt"/>
              </a:rPr>
              <a:t>Ths.Nguyễn</a:t>
            </a:r>
            <a:r>
              <a:rPr lang="vi-VN" sz="2000" dirty="0">
                <a:solidFill>
                  <a:schemeClr val="tx2"/>
                </a:solidFill>
                <a:latin typeface="+mj-lt"/>
              </a:rPr>
              <a:t> Đức Lưu</a:t>
            </a:r>
          </a:p>
          <a:p>
            <a:pPr algn="just">
              <a:tabLst>
                <a:tab pos="2690813" algn="l"/>
              </a:tabLst>
            </a:pPr>
            <a:r>
              <a:rPr lang="vi-VN" sz="2000" dirty="0">
                <a:solidFill>
                  <a:schemeClr val="tx2"/>
                </a:solidFill>
                <a:latin typeface="+mj-lt"/>
              </a:rPr>
              <a:t>Sinh viên </a:t>
            </a:r>
            <a:r>
              <a:rPr lang="vi-VN" sz="2000" dirty="0" err="1">
                <a:solidFill>
                  <a:schemeClr val="tx2"/>
                </a:solidFill>
                <a:latin typeface="+mj-lt"/>
              </a:rPr>
              <a:t>thưc</a:t>
            </a:r>
            <a:r>
              <a:rPr lang="vi-VN" sz="2000" dirty="0">
                <a:solidFill>
                  <a:schemeClr val="tx2"/>
                </a:solidFill>
                <a:latin typeface="+mj-lt"/>
              </a:rPr>
              <a:t> hiện	: Nguyễn Hữu Tăng</a:t>
            </a:r>
          </a:p>
          <a:p>
            <a:pPr algn="just">
              <a:tabLst>
                <a:tab pos="2687638" algn="l"/>
                <a:tab pos="2690813" algn="l"/>
              </a:tabLst>
            </a:pPr>
            <a:r>
              <a:rPr lang="vi-VN" sz="2000" dirty="0">
                <a:solidFill>
                  <a:schemeClr val="tx2"/>
                </a:solidFill>
                <a:latin typeface="+mj-lt"/>
              </a:rPr>
              <a:t>Mã sinh viên	: 2019606645</a:t>
            </a:r>
          </a:p>
          <a:p>
            <a:pPr algn="just">
              <a:tabLst>
                <a:tab pos="803275" algn="l"/>
                <a:tab pos="2687638" algn="l"/>
                <a:tab pos="2690813" algn="l"/>
                <a:tab pos="3590925" algn="l"/>
              </a:tabLst>
            </a:pPr>
            <a:r>
              <a:rPr lang="vi-VN" sz="2000" dirty="0">
                <a:solidFill>
                  <a:schemeClr val="tx2"/>
                </a:solidFill>
                <a:latin typeface="+mj-lt"/>
              </a:rPr>
              <a:t>Lớp	: CNTT06 	Khóa	: K14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A3B458DE-D531-FC3F-C6AA-8247499CB1EF}"/>
              </a:ext>
            </a:extLst>
          </p:cNvPr>
          <p:cNvSpPr txBox="1"/>
          <p:nvPr/>
        </p:nvSpPr>
        <p:spPr>
          <a:xfrm>
            <a:off x="8144540" y="4658973"/>
            <a:ext cx="99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  <a:latin typeface="+mj-lt"/>
              </a:rPr>
              <a:t>1/10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932891" y="1707983"/>
            <a:ext cx="7278218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Cảm ơn thầy cô 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đã quan tâm và theo dõi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5718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7C24D7D-AEE7-8BD4-DA73-D809C773464B}"/>
              </a:ext>
            </a:extLst>
          </p:cNvPr>
          <p:cNvSpPr txBox="1"/>
          <p:nvPr/>
        </p:nvSpPr>
        <p:spPr>
          <a:xfrm>
            <a:off x="8144540" y="4658973"/>
            <a:ext cx="99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  <a:latin typeface="+mj-lt"/>
              </a:rPr>
              <a:t>10/10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539296" y="1729137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539296" y="2607338"/>
            <a:ext cx="2067000" cy="10699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dirty="0">
                <a:latin typeface="+mj-lt"/>
              </a:rPr>
              <a:t>Tổng quan đề tài</a:t>
            </a:r>
            <a:endParaRPr sz="2400" dirty="0">
              <a:latin typeface="+mj-lt"/>
            </a:endParaRPr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2606296" y="1740697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4673296" y="1752257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374196" y="246381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3441196" y="251615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5508196" y="252771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8.png">
            <a:extLst>
              <a:ext uri="{FF2B5EF4-FFF2-40B4-BE49-F238E27FC236}">
                <a16:creationId xmlns:a16="http://schemas.microsoft.com/office/drawing/2014/main" id="{970E96C5-CB92-2A3C-0DD6-BFF5BA775B3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144540" y="0"/>
            <a:ext cx="999460" cy="956930"/>
          </a:xfrm>
          <a:prstGeom prst="rect">
            <a:avLst/>
          </a:prstGeom>
          <a:ln/>
        </p:spPr>
      </p:pic>
      <p:sp>
        <p:nvSpPr>
          <p:cNvPr id="13" name="Google Shape;183;p40">
            <a:extLst>
              <a:ext uri="{FF2B5EF4-FFF2-40B4-BE49-F238E27FC236}">
                <a16:creationId xmlns:a16="http://schemas.microsoft.com/office/drawing/2014/main" id="{B94E7161-6786-6673-5149-1F089290E27E}"/>
              </a:ext>
            </a:extLst>
          </p:cNvPr>
          <p:cNvSpPr txBox="1">
            <a:spLocks/>
          </p:cNvSpPr>
          <p:nvPr/>
        </p:nvSpPr>
        <p:spPr>
          <a:xfrm>
            <a:off x="2606296" y="2592703"/>
            <a:ext cx="2067000" cy="106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 sz="2400" dirty="0">
                <a:latin typeface="+mj-lt"/>
              </a:rPr>
              <a:t>Công nghệ sử dụng</a:t>
            </a:r>
          </a:p>
        </p:txBody>
      </p:sp>
      <p:sp>
        <p:nvSpPr>
          <p:cNvPr id="14" name="Google Shape;183;p40">
            <a:extLst>
              <a:ext uri="{FF2B5EF4-FFF2-40B4-BE49-F238E27FC236}">
                <a16:creationId xmlns:a16="http://schemas.microsoft.com/office/drawing/2014/main" id="{2008AC55-EBE7-4A77-E238-B69D260C6D2B}"/>
              </a:ext>
            </a:extLst>
          </p:cNvPr>
          <p:cNvSpPr txBox="1">
            <a:spLocks/>
          </p:cNvSpPr>
          <p:nvPr/>
        </p:nvSpPr>
        <p:spPr>
          <a:xfrm>
            <a:off x="4673296" y="2615823"/>
            <a:ext cx="2067000" cy="106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 sz="2400" dirty="0">
                <a:latin typeface="+mj-lt"/>
              </a:rPr>
              <a:t>Cài đặt ứng dụng</a:t>
            </a:r>
          </a:p>
        </p:txBody>
      </p:sp>
      <p:sp>
        <p:nvSpPr>
          <p:cNvPr id="15" name="Google Shape;186;p40">
            <a:extLst>
              <a:ext uri="{FF2B5EF4-FFF2-40B4-BE49-F238E27FC236}">
                <a16:creationId xmlns:a16="http://schemas.microsoft.com/office/drawing/2014/main" id="{3015B989-5BFB-0851-9DF5-08EBC8662A04}"/>
              </a:ext>
            </a:extLst>
          </p:cNvPr>
          <p:cNvSpPr txBox="1">
            <a:spLocks/>
          </p:cNvSpPr>
          <p:nvPr/>
        </p:nvSpPr>
        <p:spPr>
          <a:xfrm>
            <a:off x="6740296" y="1743772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 dirty="0"/>
              <a:t>04</a:t>
            </a:r>
            <a:endParaRPr lang="en" dirty="0"/>
          </a:p>
        </p:txBody>
      </p:sp>
      <p:cxnSp>
        <p:nvCxnSpPr>
          <p:cNvPr id="16" name="Google Shape;189;p40">
            <a:extLst>
              <a:ext uri="{FF2B5EF4-FFF2-40B4-BE49-F238E27FC236}">
                <a16:creationId xmlns:a16="http://schemas.microsoft.com/office/drawing/2014/main" id="{E22E755F-19BE-C3F8-4D19-E8E5C981694F}"/>
              </a:ext>
            </a:extLst>
          </p:cNvPr>
          <p:cNvCxnSpPr/>
          <p:nvPr/>
        </p:nvCxnSpPr>
        <p:spPr>
          <a:xfrm>
            <a:off x="7575196" y="251923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" name="Google Shape;183;p40">
            <a:extLst>
              <a:ext uri="{FF2B5EF4-FFF2-40B4-BE49-F238E27FC236}">
                <a16:creationId xmlns:a16="http://schemas.microsoft.com/office/drawing/2014/main" id="{C55653C7-85C4-417E-EC06-90FBAA5F632C}"/>
              </a:ext>
            </a:extLst>
          </p:cNvPr>
          <p:cNvSpPr txBox="1">
            <a:spLocks/>
          </p:cNvSpPr>
          <p:nvPr/>
        </p:nvSpPr>
        <p:spPr>
          <a:xfrm>
            <a:off x="6740296" y="2592703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 sz="2400" dirty="0">
                <a:latin typeface="+mj-lt"/>
              </a:rPr>
              <a:t>Kết luận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97239CC-FC73-96B6-C7DA-082E78BE2BC8}"/>
              </a:ext>
            </a:extLst>
          </p:cNvPr>
          <p:cNvSpPr txBox="1"/>
          <p:nvPr/>
        </p:nvSpPr>
        <p:spPr>
          <a:xfrm>
            <a:off x="8144540" y="4658973"/>
            <a:ext cx="99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  <a:latin typeface="+mj-lt"/>
              </a:rPr>
              <a:t>2/10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  <p:bldP spid="183" grpId="0"/>
      <p:bldP spid="185" grpId="0"/>
      <p:bldP spid="186" grpId="0"/>
      <p:bldP spid="13" grpId="0"/>
      <p:bldP spid="14" grpId="0"/>
      <p:bldP spid="15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72440" y="956930"/>
            <a:ext cx="5735700" cy="644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dirty="0">
                <a:latin typeface="+mj-lt"/>
              </a:rPr>
              <a:t>Lý do chọn đề tài</a:t>
            </a:r>
            <a:endParaRPr sz="2800" dirty="0">
              <a:latin typeface="+mj-lt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1060140" y="92592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8.png">
            <a:extLst>
              <a:ext uri="{FF2B5EF4-FFF2-40B4-BE49-F238E27FC236}">
                <a16:creationId xmlns:a16="http://schemas.microsoft.com/office/drawing/2014/main" id="{EB50C645-71A8-E4CC-0FE7-346EA1EAAAA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144540" y="0"/>
            <a:ext cx="999460" cy="956930"/>
          </a:xfrm>
          <a:prstGeom prst="rect">
            <a:avLst/>
          </a:prstGeom>
          <a:ln/>
        </p:spPr>
      </p:pic>
      <p:sp>
        <p:nvSpPr>
          <p:cNvPr id="4" name="Google Shape;170;p39">
            <a:extLst>
              <a:ext uri="{FF2B5EF4-FFF2-40B4-BE49-F238E27FC236}">
                <a16:creationId xmlns:a16="http://schemas.microsoft.com/office/drawing/2014/main" id="{2C980A4A-4FED-9BB2-0EEF-463D2F0882A7}"/>
              </a:ext>
            </a:extLst>
          </p:cNvPr>
          <p:cNvSpPr txBox="1">
            <a:spLocks/>
          </p:cNvSpPr>
          <p:nvPr/>
        </p:nvSpPr>
        <p:spPr>
          <a:xfrm>
            <a:off x="972440" y="205321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 sz="3200" dirty="0">
                <a:latin typeface="+mj-lt"/>
              </a:rPr>
              <a:t>01. Tổng quan đề tài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70B9F29E-CFDF-717A-B058-A6DF129B0700}"/>
              </a:ext>
            </a:extLst>
          </p:cNvPr>
          <p:cNvSpPr txBox="1"/>
          <p:nvPr/>
        </p:nvSpPr>
        <p:spPr>
          <a:xfrm>
            <a:off x="8144540" y="4658973"/>
            <a:ext cx="99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  <a:latin typeface="+mj-lt"/>
              </a:rPr>
              <a:t>3/10</a:t>
            </a:r>
          </a:p>
        </p:txBody>
      </p:sp>
      <p:graphicFrame>
        <p:nvGraphicFramePr>
          <p:cNvPr id="5" name="Biểu đồ 4">
            <a:extLst>
              <a:ext uri="{FF2B5EF4-FFF2-40B4-BE49-F238E27FC236}">
                <a16:creationId xmlns:a16="http://schemas.microsoft.com/office/drawing/2014/main" id="{F0B786CE-6FF2-C456-2C0B-85772524D8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4835383"/>
              </p:ext>
            </p:extLst>
          </p:nvPr>
        </p:nvGraphicFramePr>
        <p:xfrm>
          <a:off x="972440" y="167753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Google Shape;183;p40">
            <a:extLst>
              <a:ext uri="{FF2B5EF4-FFF2-40B4-BE49-F238E27FC236}">
                <a16:creationId xmlns:a16="http://schemas.microsoft.com/office/drawing/2014/main" id="{ADBD7BA3-4086-D82E-A930-C4DEEB132DA3}"/>
              </a:ext>
            </a:extLst>
          </p:cNvPr>
          <p:cNvSpPr txBox="1">
            <a:spLocks/>
          </p:cNvSpPr>
          <p:nvPr/>
        </p:nvSpPr>
        <p:spPr>
          <a:xfrm>
            <a:off x="6095395" y="1632856"/>
            <a:ext cx="2820003" cy="461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000" dirty="0">
                <a:solidFill>
                  <a:schemeClr val="bg1"/>
                </a:solidFill>
                <a:latin typeface="+mj-lt"/>
              </a:rPr>
              <a:t>Đông Nam Á: 4,5 tỉ USD</a:t>
            </a:r>
            <a:endParaRPr lang="vi-VN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Google Shape;183;p40">
            <a:extLst>
              <a:ext uri="{FF2B5EF4-FFF2-40B4-BE49-F238E27FC236}">
                <a16:creationId xmlns:a16="http://schemas.microsoft.com/office/drawing/2014/main" id="{DB32D4B3-72D5-4646-8A99-63CB2F2D69B1}"/>
              </a:ext>
            </a:extLst>
          </p:cNvPr>
          <p:cNvSpPr txBox="1">
            <a:spLocks/>
          </p:cNvSpPr>
          <p:nvPr/>
        </p:nvSpPr>
        <p:spPr>
          <a:xfrm>
            <a:off x="6095395" y="2212144"/>
            <a:ext cx="2820003" cy="7370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000" dirty="0">
                <a:solidFill>
                  <a:schemeClr val="bg1"/>
                </a:solidFill>
                <a:latin typeface="+mj-lt"/>
              </a:rPr>
              <a:t>Việt Nam: 507 triệu USD từ 54,6 triệu người chơi</a:t>
            </a:r>
            <a:endParaRPr lang="vi-VN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8.png">
            <a:extLst>
              <a:ext uri="{FF2B5EF4-FFF2-40B4-BE49-F238E27FC236}">
                <a16:creationId xmlns:a16="http://schemas.microsoft.com/office/drawing/2014/main" id="{61F3F12E-C03A-0D79-CA29-B239CD68F8F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144540" y="0"/>
            <a:ext cx="999460" cy="956930"/>
          </a:xfrm>
          <a:prstGeom prst="rect">
            <a:avLst/>
          </a:prstGeom>
          <a:ln/>
        </p:spPr>
      </p:pic>
      <p:sp>
        <p:nvSpPr>
          <p:cNvPr id="3" name="Google Shape;170;p39">
            <a:extLst>
              <a:ext uri="{FF2B5EF4-FFF2-40B4-BE49-F238E27FC236}">
                <a16:creationId xmlns:a16="http://schemas.microsoft.com/office/drawing/2014/main" id="{234B2D48-06BD-1A89-E067-6E034B63CB4E}"/>
              </a:ext>
            </a:extLst>
          </p:cNvPr>
          <p:cNvSpPr txBox="1">
            <a:spLocks/>
          </p:cNvSpPr>
          <p:nvPr/>
        </p:nvSpPr>
        <p:spPr>
          <a:xfrm>
            <a:off x="4162448" y="345670"/>
            <a:ext cx="3661906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 sz="2800" dirty="0">
                <a:latin typeface="+mj-lt"/>
              </a:rPr>
              <a:t>Mục đích</a:t>
            </a:r>
          </a:p>
        </p:txBody>
      </p:sp>
      <p:sp>
        <p:nvSpPr>
          <p:cNvPr id="8" name="Google Shape;171;p39">
            <a:extLst>
              <a:ext uri="{FF2B5EF4-FFF2-40B4-BE49-F238E27FC236}">
                <a16:creationId xmlns:a16="http://schemas.microsoft.com/office/drawing/2014/main" id="{6FDDB25F-0716-A81D-3F28-6C5C864E7820}"/>
              </a:ext>
            </a:extLst>
          </p:cNvPr>
          <p:cNvSpPr txBox="1">
            <a:spLocks/>
          </p:cNvSpPr>
          <p:nvPr/>
        </p:nvSpPr>
        <p:spPr>
          <a:xfrm>
            <a:off x="4162448" y="1184565"/>
            <a:ext cx="4347707" cy="138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vi-VN" sz="2000" dirty="0">
                <a:solidFill>
                  <a:schemeClr val="bg1"/>
                </a:solidFill>
                <a:latin typeface="+mj-lt"/>
              </a:rPr>
              <a:t>Nhằm xây dựng một ứng dụng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game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2D với một số chức năng cơ bản trên phần mềm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Unity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  <p:sp>
        <p:nvSpPr>
          <p:cNvPr id="9" name="Google Shape;170;p39">
            <a:extLst>
              <a:ext uri="{FF2B5EF4-FFF2-40B4-BE49-F238E27FC236}">
                <a16:creationId xmlns:a16="http://schemas.microsoft.com/office/drawing/2014/main" id="{29885A5C-A994-BCFF-F0E9-8D1B7A756958}"/>
              </a:ext>
            </a:extLst>
          </p:cNvPr>
          <p:cNvSpPr txBox="1">
            <a:spLocks/>
          </p:cNvSpPr>
          <p:nvPr/>
        </p:nvSpPr>
        <p:spPr>
          <a:xfrm>
            <a:off x="3179618" y="2571750"/>
            <a:ext cx="3661906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 sz="2800" dirty="0">
                <a:latin typeface="+mj-lt"/>
              </a:rPr>
              <a:t>Mục tiêu</a:t>
            </a:r>
          </a:p>
        </p:txBody>
      </p:sp>
      <p:cxnSp>
        <p:nvCxnSpPr>
          <p:cNvPr id="11" name="Google Shape;187;p40">
            <a:extLst>
              <a:ext uri="{FF2B5EF4-FFF2-40B4-BE49-F238E27FC236}">
                <a16:creationId xmlns:a16="http://schemas.microsoft.com/office/drawing/2014/main" id="{B1EC8838-0EC6-5549-9C42-8509A714BB15}"/>
              </a:ext>
            </a:extLst>
          </p:cNvPr>
          <p:cNvCxnSpPr>
            <a:cxnSpLocks/>
          </p:cNvCxnSpPr>
          <p:nvPr/>
        </p:nvCxnSpPr>
        <p:spPr>
          <a:xfrm>
            <a:off x="4283651" y="956930"/>
            <a:ext cx="100532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3" name="Google Shape;187;p40">
            <a:extLst>
              <a:ext uri="{FF2B5EF4-FFF2-40B4-BE49-F238E27FC236}">
                <a16:creationId xmlns:a16="http://schemas.microsoft.com/office/drawing/2014/main" id="{6CC0A0AA-6465-6E3B-9CB1-06843CB6BEA9}"/>
              </a:ext>
            </a:extLst>
          </p:cNvPr>
          <p:cNvCxnSpPr>
            <a:cxnSpLocks/>
          </p:cNvCxnSpPr>
          <p:nvPr/>
        </p:nvCxnSpPr>
        <p:spPr>
          <a:xfrm>
            <a:off x="3278329" y="3153682"/>
            <a:ext cx="100532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Google Shape;171;p39">
            <a:extLst>
              <a:ext uri="{FF2B5EF4-FFF2-40B4-BE49-F238E27FC236}">
                <a16:creationId xmlns:a16="http://schemas.microsoft.com/office/drawing/2014/main" id="{A4633533-351A-31CF-540F-1E02CFAF75AE}"/>
              </a:ext>
            </a:extLst>
          </p:cNvPr>
          <p:cNvSpPr txBox="1">
            <a:spLocks/>
          </p:cNvSpPr>
          <p:nvPr/>
        </p:nvSpPr>
        <p:spPr>
          <a:xfrm>
            <a:off x="3179619" y="3205636"/>
            <a:ext cx="4779818" cy="138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>
              <a:lnSpc>
                <a:spcPct val="107000"/>
              </a:lnSpc>
              <a:tabLst>
                <a:tab pos="363538" algn="l"/>
              </a:tabLst>
            </a:pPr>
            <a:r>
              <a:rPr lang="vi-V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-	Tìm hiểu phần mềm lập trình </a:t>
            </a:r>
            <a:r>
              <a:rPr lang="vi-VN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game</a:t>
            </a:r>
            <a:r>
              <a:rPr lang="vi-V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vi-VN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Unity</a:t>
            </a:r>
            <a:endParaRPr lang="vi-V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7000"/>
              </a:lnSpc>
              <a:tabLst>
                <a:tab pos="363538" algn="l"/>
              </a:tabLst>
            </a:pPr>
            <a:r>
              <a:rPr lang="vi-V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-	</a:t>
            </a:r>
            <a:r>
              <a:rPr lang="vi-V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Xây dựng được một ứng dụng </a:t>
            </a:r>
            <a:r>
              <a:rPr lang="vi-VN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game</a:t>
            </a:r>
            <a:r>
              <a:rPr lang="vi-V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với một số chức năng cơ bản</a:t>
            </a:r>
          </a:p>
          <a:p>
            <a:pPr marL="0" lvl="0" indent="0" algn="just">
              <a:lnSpc>
                <a:spcPct val="107000"/>
              </a:lnSpc>
              <a:spcAft>
                <a:spcPts val="800"/>
              </a:spcAft>
              <a:tabLst>
                <a:tab pos="363538" algn="l"/>
              </a:tabLst>
            </a:pPr>
            <a:r>
              <a:rPr lang="vi-V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-	Cài đặt và triển khai ứng dụng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2B83023-90B8-57F5-D6E9-64A86AA2FF69}"/>
              </a:ext>
            </a:extLst>
          </p:cNvPr>
          <p:cNvSpPr txBox="1"/>
          <p:nvPr/>
        </p:nvSpPr>
        <p:spPr>
          <a:xfrm>
            <a:off x="8144540" y="4670124"/>
            <a:ext cx="99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  <a:latin typeface="+mj-lt"/>
              </a:rPr>
              <a:t>4/10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8.png">
            <a:extLst>
              <a:ext uri="{FF2B5EF4-FFF2-40B4-BE49-F238E27FC236}">
                <a16:creationId xmlns:a16="http://schemas.microsoft.com/office/drawing/2014/main" id="{C6B652ED-AEEF-C808-D09E-BF0BE8A9B6D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144540" y="0"/>
            <a:ext cx="999460" cy="956930"/>
          </a:xfrm>
          <a:prstGeom prst="rect">
            <a:avLst/>
          </a:prstGeom>
          <a:ln/>
        </p:spPr>
      </p:pic>
      <p:sp>
        <p:nvSpPr>
          <p:cNvPr id="3" name="Google Shape;170;p39">
            <a:extLst>
              <a:ext uri="{FF2B5EF4-FFF2-40B4-BE49-F238E27FC236}">
                <a16:creationId xmlns:a16="http://schemas.microsoft.com/office/drawing/2014/main" id="{E70BD712-D7C5-4F40-9F18-4AF2A4086E23}"/>
              </a:ext>
            </a:extLst>
          </p:cNvPr>
          <p:cNvSpPr txBox="1">
            <a:spLocks/>
          </p:cNvSpPr>
          <p:nvPr/>
        </p:nvSpPr>
        <p:spPr>
          <a:xfrm>
            <a:off x="1003613" y="2165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 sz="3200" dirty="0">
                <a:latin typeface="+mj-lt"/>
              </a:rPr>
              <a:t>02. Công nghệ sử dụng</a:t>
            </a:r>
          </a:p>
        </p:txBody>
      </p:sp>
      <p:cxnSp>
        <p:nvCxnSpPr>
          <p:cNvPr id="9" name="Google Shape;172;p39">
            <a:extLst>
              <a:ext uri="{FF2B5EF4-FFF2-40B4-BE49-F238E27FC236}">
                <a16:creationId xmlns:a16="http://schemas.microsoft.com/office/drawing/2014/main" id="{1D4B8915-49DA-8B78-1BAF-57CEE519225D}"/>
              </a:ext>
            </a:extLst>
          </p:cNvPr>
          <p:cNvCxnSpPr/>
          <p:nvPr/>
        </p:nvCxnSpPr>
        <p:spPr>
          <a:xfrm>
            <a:off x="1060140" y="92592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06CA0F1-E053-4213-A7F0-AB4D48A546F1}"/>
              </a:ext>
            </a:extLst>
          </p:cNvPr>
          <p:cNvSpPr txBox="1"/>
          <p:nvPr/>
        </p:nvSpPr>
        <p:spPr>
          <a:xfrm>
            <a:off x="8144540" y="4658973"/>
            <a:ext cx="99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  <a:latin typeface="+mj-lt"/>
              </a:rPr>
              <a:t>5/10</a:t>
            </a:r>
          </a:p>
        </p:txBody>
      </p:sp>
      <p:pic>
        <p:nvPicPr>
          <p:cNvPr id="1026" name="Picture 2" descr="Start Your Creative Projects and Download the Unity Hub | Unity">
            <a:extLst>
              <a:ext uri="{FF2B5EF4-FFF2-40B4-BE49-F238E27FC236}">
                <a16:creationId xmlns:a16="http://schemas.microsoft.com/office/drawing/2014/main" id="{48B91956-34CA-6F28-EF2E-B1406FAB7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14" y="1257300"/>
            <a:ext cx="3256660" cy="170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83;p40">
            <a:extLst>
              <a:ext uri="{FF2B5EF4-FFF2-40B4-BE49-F238E27FC236}">
                <a16:creationId xmlns:a16="http://schemas.microsoft.com/office/drawing/2014/main" id="{8EA0BBBE-0C45-21FA-5E2D-68F77B8F23D0}"/>
              </a:ext>
            </a:extLst>
          </p:cNvPr>
          <p:cNvSpPr txBox="1">
            <a:spLocks/>
          </p:cNvSpPr>
          <p:nvPr/>
        </p:nvSpPr>
        <p:spPr>
          <a:xfrm>
            <a:off x="5522026" y="1404216"/>
            <a:ext cx="2434573" cy="461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400" dirty="0">
                <a:solidFill>
                  <a:schemeClr val="bg1"/>
                </a:solidFill>
                <a:latin typeface="+mj-lt"/>
              </a:rPr>
              <a:t>- </a:t>
            </a:r>
            <a:r>
              <a:rPr lang="vi-VN" sz="2400" dirty="0" err="1">
                <a:solidFill>
                  <a:schemeClr val="bg1"/>
                </a:solidFill>
                <a:latin typeface="+mj-lt"/>
              </a:rPr>
              <a:t>Asset</a:t>
            </a:r>
            <a:endParaRPr lang="vi-VN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Google Shape;183;p40">
            <a:extLst>
              <a:ext uri="{FF2B5EF4-FFF2-40B4-BE49-F238E27FC236}">
                <a16:creationId xmlns:a16="http://schemas.microsoft.com/office/drawing/2014/main" id="{850E6580-257C-BE9A-848A-A615CEE22F1B}"/>
              </a:ext>
            </a:extLst>
          </p:cNvPr>
          <p:cNvSpPr txBox="1">
            <a:spLocks/>
          </p:cNvSpPr>
          <p:nvPr/>
        </p:nvSpPr>
        <p:spPr>
          <a:xfrm>
            <a:off x="5522026" y="2112173"/>
            <a:ext cx="2434573" cy="461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400" dirty="0">
                <a:solidFill>
                  <a:schemeClr val="bg1"/>
                </a:solidFill>
                <a:latin typeface="+mj-lt"/>
              </a:rPr>
              <a:t>- </a:t>
            </a:r>
            <a:r>
              <a:rPr lang="vi-VN" sz="2400" dirty="0" err="1">
                <a:solidFill>
                  <a:schemeClr val="bg1"/>
                </a:solidFill>
                <a:latin typeface="+mj-lt"/>
              </a:rPr>
              <a:t>Scene</a:t>
            </a:r>
            <a:endParaRPr lang="vi-VN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43"/>
          <p:cNvCxnSpPr>
            <a:cxnSpLocks/>
          </p:cNvCxnSpPr>
          <p:nvPr/>
        </p:nvCxnSpPr>
        <p:spPr>
          <a:xfrm>
            <a:off x="3424874" y="2822911"/>
            <a:ext cx="0" cy="1143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8.png">
            <a:extLst>
              <a:ext uri="{FF2B5EF4-FFF2-40B4-BE49-F238E27FC236}">
                <a16:creationId xmlns:a16="http://schemas.microsoft.com/office/drawing/2014/main" id="{85292733-4680-F66F-2EC8-F976F4A71D7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144540" y="0"/>
            <a:ext cx="999460" cy="956930"/>
          </a:xfrm>
          <a:prstGeom prst="rect">
            <a:avLst/>
          </a:prstGeom>
          <a:ln/>
        </p:spPr>
      </p:pic>
      <p:sp>
        <p:nvSpPr>
          <p:cNvPr id="12" name="Google Shape;170;p39">
            <a:extLst>
              <a:ext uri="{FF2B5EF4-FFF2-40B4-BE49-F238E27FC236}">
                <a16:creationId xmlns:a16="http://schemas.microsoft.com/office/drawing/2014/main" id="{5653A000-35AA-FA62-4D89-2335CF9A96A7}"/>
              </a:ext>
            </a:extLst>
          </p:cNvPr>
          <p:cNvSpPr txBox="1">
            <a:spLocks/>
          </p:cNvSpPr>
          <p:nvPr/>
        </p:nvSpPr>
        <p:spPr>
          <a:xfrm>
            <a:off x="1627067" y="2571750"/>
            <a:ext cx="1666850" cy="226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 sz="3200" dirty="0">
                <a:latin typeface="+mj-lt"/>
              </a:rPr>
              <a:t>03. Cài đặt ứng dụng</a:t>
            </a:r>
          </a:p>
        </p:txBody>
      </p:sp>
      <p:sp>
        <p:nvSpPr>
          <p:cNvPr id="21" name="Google Shape;171;p39">
            <a:extLst>
              <a:ext uri="{FF2B5EF4-FFF2-40B4-BE49-F238E27FC236}">
                <a16:creationId xmlns:a16="http://schemas.microsoft.com/office/drawing/2014/main" id="{37088D20-0C56-51EB-8DF9-868272014E61}"/>
              </a:ext>
            </a:extLst>
          </p:cNvPr>
          <p:cNvSpPr txBox="1">
            <a:spLocks/>
          </p:cNvSpPr>
          <p:nvPr/>
        </p:nvSpPr>
        <p:spPr>
          <a:xfrm>
            <a:off x="3647209" y="2703416"/>
            <a:ext cx="3927764" cy="22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/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 chức năng:</a:t>
            </a:r>
            <a:endParaRPr lang="vi-VN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algn="just">
              <a:buFontTx/>
              <a:buChar char="-"/>
            </a:pP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Shop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trang bị</a:t>
            </a:r>
          </a:p>
          <a:p>
            <a:pPr marL="342900" algn="just">
              <a:buFontTx/>
              <a:buChar char="-"/>
            </a:pP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Sử dụng trang bị</a:t>
            </a:r>
          </a:p>
          <a:p>
            <a:pPr marL="342900" algn="just">
              <a:buFontTx/>
              <a:buChar char="-"/>
            </a:pP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Chuyển đổi giữa các màn hình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7C2DB98C-0115-1F42-B181-A4004643C834}"/>
              </a:ext>
            </a:extLst>
          </p:cNvPr>
          <p:cNvSpPr txBox="1"/>
          <p:nvPr/>
        </p:nvSpPr>
        <p:spPr>
          <a:xfrm>
            <a:off x="8144540" y="4658973"/>
            <a:ext cx="99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  <a:latin typeface="+mj-lt"/>
              </a:rPr>
              <a:t>6/10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181745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Một </a:t>
            </a:r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số đối tượng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trong ứng dụng</a:t>
            </a:r>
            <a:endParaRPr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8.png">
            <a:extLst>
              <a:ext uri="{FF2B5EF4-FFF2-40B4-BE49-F238E27FC236}">
                <a16:creationId xmlns:a16="http://schemas.microsoft.com/office/drawing/2014/main" id="{A0E6DF7D-2818-CE30-A43B-A93279ED176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144540" y="0"/>
            <a:ext cx="999460" cy="956930"/>
          </a:xfrm>
          <a:prstGeom prst="rect">
            <a:avLst/>
          </a:prstGeom>
          <a:ln/>
        </p:spPr>
      </p:pic>
      <p:sp>
        <p:nvSpPr>
          <p:cNvPr id="5" name="Google Shape;171;p39">
            <a:extLst>
              <a:ext uri="{FF2B5EF4-FFF2-40B4-BE49-F238E27FC236}">
                <a16:creationId xmlns:a16="http://schemas.microsoft.com/office/drawing/2014/main" id="{4B3382CB-9B02-BF83-ED90-CA879DBBECA1}"/>
              </a:ext>
            </a:extLst>
          </p:cNvPr>
          <p:cNvSpPr txBox="1">
            <a:spLocks/>
          </p:cNvSpPr>
          <p:nvPr/>
        </p:nvSpPr>
        <p:spPr>
          <a:xfrm>
            <a:off x="938499" y="1123997"/>
            <a:ext cx="3927764" cy="22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/>
            <a:endParaRPr lang="vi-VN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59D89CAA-A6A4-FF62-E117-37D815E73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200" y="1254402"/>
            <a:ext cx="1166282" cy="1479720"/>
          </a:xfrm>
          <a:prstGeom prst="rect">
            <a:avLst/>
          </a:prstGeom>
        </p:spPr>
      </p:pic>
      <p:pic>
        <p:nvPicPr>
          <p:cNvPr id="8" name="Hình ảnh 7" descr="Ảnh có chứa văn bản, bầu trời, biển hiệu&#10;&#10;Mô tả được tạo tự động">
            <a:extLst>
              <a:ext uri="{FF2B5EF4-FFF2-40B4-BE49-F238E27FC236}">
                <a16:creationId xmlns:a16="http://schemas.microsoft.com/office/drawing/2014/main" id="{C3188AD4-7D5E-12C8-F9DD-F6A4FEC1B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200" y="3171530"/>
            <a:ext cx="1743075" cy="1104265"/>
          </a:xfrm>
          <a:prstGeom prst="rect">
            <a:avLst/>
          </a:prstGeom>
        </p:spPr>
      </p:pic>
      <p:pic>
        <p:nvPicPr>
          <p:cNvPr id="9" name="Hình ảnh 8" descr="Ảnh có chứa văn bản, biển hiệu, bầu trời&#10;&#10;Mô tả được tạo tự động">
            <a:extLst>
              <a:ext uri="{FF2B5EF4-FFF2-40B4-BE49-F238E27FC236}">
                <a16:creationId xmlns:a16="http://schemas.microsoft.com/office/drawing/2014/main" id="{6FC75813-5469-D73D-0CD3-B630EDB66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789" y="3171530"/>
            <a:ext cx="1781175" cy="1101725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AC80600A-A291-66F8-FFFC-75C0712CFC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4666" y="3171530"/>
            <a:ext cx="2789874" cy="1101725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645EC221-1B22-FA4B-9A4D-4C89F2CA5C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9401" y="1266825"/>
            <a:ext cx="5378399" cy="1479720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91768582-F0B6-277E-1EF0-D660B81064AC}"/>
              </a:ext>
            </a:extLst>
          </p:cNvPr>
          <p:cNvSpPr txBox="1"/>
          <p:nvPr/>
        </p:nvSpPr>
        <p:spPr>
          <a:xfrm>
            <a:off x="8144540" y="4658973"/>
            <a:ext cx="99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  <a:latin typeface="+mj-lt"/>
              </a:rPr>
              <a:t>7/10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337175" y="1220925"/>
            <a:ext cx="2837400" cy="9569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ứng dụng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7" name="Google Shape;267;p48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8.png">
            <a:extLst>
              <a:ext uri="{FF2B5EF4-FFF2-40B4-BE49-F238E27FC236}">
                <a16:creationId xmlns:a16="http://schemas.microsoft.com/office/drawing/2014/main" id="{265DF125-3F2A-9B74-65A1-A561299DBB3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144540" y="0"/>
            <a:ext cx="999460" cy="956930"/>
          </a:xfrm>
          <a:prstGeom prst="rect">
            <a:avLst/>
          </a:prstGeom>
          <a:ln/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9C93BA3D-25E7-DCAD-4A7B-A851AB1EB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40" y="1390022"/>
            <a:ext cx="4470869" cy="23634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C9C34BA-3423-1E2A-6AA9-27500D298C00}"/>
              </a:ext>
            </a:extLst>
          </p:cNvPr>
          <p:cNvSpPr txBox="1"/>
          <p:nvPr/>
        </p:nvSpPr>
        <p:spPr>
          <a:xfrm>
            <a:off x="8144540" y="4658973"/>
            <a:ext cx="99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  <a:latin typeface="+mj-lt"/>
              </a:rPr>
              <a:t>8/10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04. Kết luận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4" name="Google Shape;234;p46"/>
          <p:cNvCxnSpPr>
            <a:cxnSpLocks/>
          </p:cNvCxnSpPr>
          <p:nvPr/>
        </p:nvCxnSpPr>
        <p:spPr>
          <a:xfrm>
            <a:off x="1026200" y="414022"/>
            <a:ext cx="139805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858836" y="2145450"/>
            <a:ext cx="2359686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dirty="0">
                <a:latin typeface="+mj-lt"/>
              </a:rPr>
              <a:t>Vấn đề đạt được</a:t>
            </a:r>
            <a:endParaRPr sz="2400" dirty="0">
              <a:latin typeface="+mj-lt"/>
            </a:endParaRPr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858836" y="2751917"/>
            <a:ext cx="2359686" cy="1936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latin typeface="+mj-lt"/>
              </a:rPr>
              <a:t>- Biết cách sử dụng </a:t>
            </a:r>
            <a:r>
              <a:rPr lang="vi-VN" sz="1800" dirty="0" err="1">
                <a:latin typeface="+mj-lt"/>
              </a:rPr>
              <a:t>Unity</a:t>
            </a:r>
            <a:r>
              <a:rPr lang="vi-VN" sz="1800" dirty="0">
                <a:latin typeface="+mj-lt"/>
              </a:rPr>
              <a:t> để xây dựng một ứng dụng </a:t>
            </a:r>
            <a:r>
              <a:rPr lang="vi-VN" sz="1800" dirty="0" err="1">
                <a:latin typeface="+mj-lt"/>
              </a:rPr>
              <a:t>Game</a:t>
            </a:r>
            <a:endParaRPr lang="vi-VN" sz="1800" dirty="0">
              <a:latin typeface="+mj-l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latin typeface="+mj-lt"/>
              </a:rPr>
              <a:t>- Cách làm việc cá nhân, quản lý thời gian, lên kế hoạch cho công việc</a:t>
            </a:r>
            <a:endParaRPr sz="1800" dirty="0">
              <a:latin typeface="+mj-lt"/>
            </a:endParaRPr>
          </a:p>
        </p:txBody>
      </p:sp>
      <p:cxnSp>
        <p:nvCxnSpPr>
          <p:cNvPr id="243" name="Google Shape;243;p46"/>
          <p:cNvCxnSpPr>
            <a:cxnSpLocks/>
          </p:cNvCxnSpPr>
          <p:nvPr/>
        </p:nvCxnSpPr>
        <p:spPr>
          <a:xfrm>
            <a:off x="1600781" y="2751917"/>
            <a:ext cx="76828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739650" y="1256171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46"/>
          <p:cNvSpPr/>
          <p:nvPr/>
        </p:nvSpPr>
        <p:spPr>
          <a:xfrm>
            <a:off x="4229700" y="1254624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46"/>
          <p:cNvSpPr/>
          <p:nvPr/>
        </p:nvSpPr>
        <p:spPr>
          <a:xfrm>
            <a:off x="6719750" y="1254624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" name="Google Shape;247;p46"/>
          <p:cNvSpPr/>
          <p:nvPr/>
        </p:nvSpPr>
        <p:spPr>
          <a:xfrm>
            <a:off x="6850102" y="1391924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46"/>
          <p:cNvGrpSpPr/>
          <p:nvPr/>
        </p:nvGrpSpPr>
        <p:grpSpPr>
          <a:xfrm>
            <a:off x="4408947" y="1384977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46"/>
          <p:cNvGrpSpPr/>
          <p:nvPr/>
        </p:nvGrpSpPr>
        <p:grpSpPr>
          <a:xfrm>
            <a:off x="1860614" y="1384977"/>
            <a:ext cx="442673" cy="426992"/>
            <a:chOff x="1284212" y="1963766"/>
            <a:chExt cx="379489" cy="366046"/>
          </a:xfrm>
        </p:grpSpPr>
        <p:sp>
          <p:nvSpPr>
            <p:cNvPr id="253" name="Google Shape;253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8.png">
            <a:extLst>
              <a:ext uri="{FF2B5EF4-FFF2-40B4-BE49-F238E27FC236}">
                <a16:creationId xmlns:a16="http://schemas.microsoft.com/office/drawing/2014/main" id="{B30BB982-D1F5-2C39-B5F4-86CC423083C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144540" y="0"/>
            <a:ext cx="999460" cy="956930"/>
          </a:xfrm>
          <a:prstGeom prst="rect">
            <a:avLst/>
          </a:prstGeom>
          <a:ln/>
        </p:spPr>
      </p:pic>
      <p:sp>
        <p:nvSpPr>
          <p:cNvPr id="13" name="Google Shape;239;p46">
            <a:extLst>
              <a:ext uri="{FF2B5EF4-FFF2-40B4-BE49-F238E27FC236}">
                <a16:creationId xmlns:a16="http://schemas.microsoft.com/office/drawing/2014/main" id="{D4FC1A72-8B6A-20D2-D90B-8BB17C3ACFB5}"/>
              </a:ext>
            </a:extLst>
          </p:cNvPr>
          <p:cNvSpPr txBox="1">
            <a:spLocks/>
          </p:cNvSpPr>
          <p:nvPr/>
        </p:nvSpPr>
        <p:spPr>
          <a:xfrm>
            <a:off x="3443694" y="2125017"/>
            <a:ext cx="2359686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 sz="2400" dirty="0">
                <a:latin typeface="+mj-lt"/>
              </a:rPr>
              <a:t>Hạn chế</a:t>
            </a:r>
          </a:p>
        </p:txBody>
      </p:sp>
      <p:sp>
        <p:nvSpPr>
          <p:cNvPr id="14" name="Google Shape;240;p46">
            <a:extLst>
              <a:ext uri="{FF2B5EF4-FFF2-40B4-BE49-F238E27FC236}">
                <a16:creationId xmlns:a16="http://schemas.microsoft.com/office/drawing/2014/main" id="{186A7A02-DE7F-BB77-5E49-711D1F6619D8}"/>
              </a:ext>
            </a:extLst>
          </p:cNvPr>
          <p:cNvSpPr txBox="1">
            <a:spLocks/>
          </p:cNvSpPr>
          <p:nvPr/>
        </p:nvSpPr>
        <p:spPr>
          <a:xfrm>
            <a:off x="3443694" y="2731484"/>
            <a:ext cx="2359686" cy="1936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vi-VN" sz="1800" dirty="0">
                <a:latin typeface="+mj-lt"/>
              </a:rPr>
              <a:t>Một số phần chưa hoàn thiện: Nhân vật lướt, chạy nhanh, bắn đạn,…</a:t>
            </a:r>
          </a:p>
        </p:txBody>
      </p:sp>
      <p:cxnSp>
        <p:nvCxnSpPr>
          <p:cNvPr id="15" name="Google Shape;243;p46">
            <a:extLst>
              <a:ext uri="{FF2B5EF4-FFF2-40B4-BE49-F238E27FC236}">
                <a16:creationId xmlns:a16="http://schemas.microsoft.com/office/drawing/2014/main" id="{312B988E-3573-84F7-0D8A-2FF069AB74FB}"/>
              </a:ext>
            </a:extLst>
          </p:cNvPr>
          <p:cNvCxnSpPr>
            <a:cxnSpLocks/>
          </p:cNvCxnSpPr>
          <p:nvPr/>
        </p:nvCxnSpPr>
        <p:spPr>
          <a:xfrm>
            <a:off x="4185639" y="2731484"/>
            <a:ext cx="76828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" name="Google Shape;239;p46">
            <a:extLst>
              <a:ext uri="{FF2B5EF4-FFF2-40B4-BE49-F238E27FC236}">
                <a16:creationId xmlns:a16="http://schemas.microsoft.com/office/drawing/2014/main" id="{2AAB4EDE-49E0-020E-DA33-A3831E87CBC6}"/>
              </a:ext>
            </a:extLst>
          </p:cNvPr>
          <p:cNvSpPr txBox="1">
            <a:spLocks/>
          </p:cNvSpPr>
          <p:nvPr/>
        </p:nvSpPr>
        <p:spPr>
          <a:xfrm>
            <a:off x="6028552" y="2145450"/>
            <a:ext cx="2359686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 sz="2400" dirty="0">
                <a:latin typeface="+mj-lt"/>
              </a:rPr>
              <a:t>Hướng phát triển</a:t>
            </a:r>
          </a:p>
        </p:txBody>
      </p:sp>
      <p:sp>
        <p:nvSpPr>
          <p:cNvPr id="24" name="Google Shape;240;p46">
            <a:extLst>
              <a:ext uri="{FF2B5EF4-FFF2-40B4-BE49-F238E27FC236}">
                <a16:creationId xmlns:a16="http://schemas.microsoft.com/office/drawing/2014/main" id="{7CCCF4B2-78CE-7E33-EFE7-D4086354FD0E}"/>
              </a:ext>
            </a:extLst>
          </p:cNvPr>
          <p:cNvSpPr txBox="1">
            <a:spLocks/>
          </p:cNvSpPr>
          <p:nvPr/>
        </p:nvSpPr>
        <p:spPr>
          <a:xfrm>
            <a:off x="6028552" y="2751917"/>
            <a:ext cx="2359686" cy="1936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vi-VN" sz="1800" dirty="0">
                <a:latin typeface="+mj-lt"/>
              </a:rPr>
              <a:t>- Hoàn thiện những phần còn thiếu</a:t>
            </a:r>
          </a:p>
          <a:p>
            <a:pPr marL="0" indent="0"/>
            <a:r>
              <a:rPr lang="vi-VN" sz="1800" dirty="0">
                <a:latin typeface="+mj-lt"/>
              </a:rPr>
              <a:t>- Thêm một số tính năng: Thêm các chỉ số, các trang bị, trang phục cho nhân vật, cải thiện đồ họa</a:t>
            </a:r>
          </a:p>
        </p:txBody>
      </p:sp>
      <p:cxnSp>
        <p:nvCxnSpPr>
          <p:cNvPr id="25" name="Google Shape;243;p46">
            <a:extLst>
              <a:ext uri="{FF2B5EF4-FFF2-40B4-BE49-F238E27FC236}">
                <a16:creationId xmlns:a16="http://schemas.microsoft.com/office/drawing/2014/main" id="{1EB5ABAB-D76D-13BD-D9F7-13881F511014}"/>
              </a:ext>
            </a:extLst>
          </p:cNvPr>
          <p:cNvCxnSpPr>
            <a:cxnSpLocks/>
          </p:cNvCxnSpPr>
          <p:nvPr/>
        </p:nvCxnSpPr>
        <p:spPr>
          <a:xfrm>
            <a:off x="6770497" y="2751917"/>
            <a:ext cx="76828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851BF5A-7935-F0C2-BD4A-C2FB8E1B2CDA}"/>
              </a:ext>
            </a:extLst>
          </p:cNvPr>
          <p:cNvSpPr txBox="1"/>
          <p:nvPr/>
        </p:nvSpPr>
        <p:spPr>
          <a:xfrm>
            <a:off x="8144540" y="4658973"/>
            <a:ext cx="99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  <a:latin typeface="+mj-lt"/>
              </a:rPr>
              <a:t>9</a:t>
            </a:r>
            <a:r>
              <a:rPr lang="vi-VN" sz="2400" b="1">
                <a:solidFill>
                  <a:schemeClr val="bg1"/>
                </a:solidFill>
                <a:latin typeface="+mj-lt"/>
              </a:rPr>
              <a:t>/10</a:t>
            </a:r>
            <a:endParaRPr lang="vi-VN" sz="24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/>
      <p:bldP spid="240" grpId="0" build="p"/>
      <p:bldP spid="244" grpId="0" animBg="1"/>
      <p:bldP spid="245" grpId="0" animBg="1"/>
      <p:bldP spid="246" grpId="0" animBg="1"/>
      <p:bldP spid="247" grpId="0" animBg="1"/>
      <p:bldP spid="13" grpId="0"/>
      <p:bldP spid="14" grpId="0"/>
      <p:bldP spid="23" grpId="0"/>
      <p:bldP spid="24" grpId="0"/>
    </p:bld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330</Words>
  <Application>Microsoft Office PowerPoint</Application>
  <PresentationFormat>Trình chiếu Trên màn hình (16:9)</PresentationFormat>
  <Paragraphs>55</Paragraphs>
  <Slides>10</Slides>
  <Notes>10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10</vt:i4>
      </vt:variant>
    </vt:vector>
  </HeadingPairs>
  <TitlesOfParts>
    <vt:vector size="15" baseType="lpstr">
      <vt:lpstr>Montserrat ExtraBold</vt:lpstr>
      <vt:lpstr>Montserrat</vt:lpstr>
      <vt:lpstr>Arial</vt:lpstr>
      <vt:lpstr>Times New Roman</vt:lpstr>
      <vt:lpstr>Futuristic Background by Slidesgo</vt:lpstr>
      <vt:lpstr>Bản trình bày PowerPoint</vt:lpstr>
      <vt:lpstr>01</vt:lpstr>
      <vt:lpstr>Lý do chọn đề tài</vt:lpstr>
      <vt:lpstr>Bản trình bày PowerPoint</vt:lpstr>
      <vt:lpstr>Bản trình bày PowerPoint</vt:lpstr>
      <vt:lpstr>Bản trình bày PowerPoint</vt:lpstr>
      <vt:lpstr>Một số đối tượng trong ứng dụng</vt:lpstr>
      <vt:lpstr>Demo ứng dụng</vt:lpstr>
      <vt:lpstr>04. Kết luận</vt:lpstr>
      <vt:lpstr>Cảm ơn thầy cô đã quan tâm và theo dõi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Nguyễn Tăng</dc:creator>
  <cp:lastModifiedBy>Tăng Nguyễn</cp:lastModifiedBy>
  <cp:revision>111</cp:revision>
  <dcterms:modified xsi:type="dcterms:W3CDTF">2023-05-12T14:19:08Z</dcterms:modified>
</cp:coreProperties>
</file>